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71" r:id="rId9"/>
    <p:sldId id="278" r:id="rId10"/>
    <p:sldId id="273" r:id="rId11"/>
    <p:sldId id="270" r:id="rId12"/>
    <p:sldId id="268" r:id="rId13"/>
    <p:sldId id="277" r:id="rId14"/>
    <p:sldId id="274" r:id="rId15"/>
    <p:sldId id="276" r:id="rId16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Ubuntu" panose="020B0504030602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DCrFQqT/sdhWdffx4J1N/Ahz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4226"/>
    <p:restoredTop sz="83747"/>
  </p:normalViewPr>
  <p:slideViewPr>
    <p:cSldViewPr snapToGrid="0">
      <p:cViewPr varScale="1">
        <p:scale>
          <a:sx n="140" d="100"/>
          <a:sy n="140" d="100"/>
        </p:scale>
        <p:origin x="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144" y="-60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leclimateconnections.org/2022/08/experts-senate-passed-bill-will-yield-myriad-climate-benefit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briefing-room/statements-releases/2022/08/17/fact-sheet-inflation-reduction-act-advances-environmental-justic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hgemissions/inventory-us-greenhouse-gas-emissions-and-sink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peatproject.org/docs/REPEAT_IRA_Prelminary_Report_2022-08-04.pdf" TargetMode="External"/><Relationship Id="rId5" Type="http://schemas.openxmlformats.org/officeDocument/2006/relationships/hyperlink" Target="https://energyinnovation.org/wp-content/uploads/2022/08/Updated-Inflation-Reduction-Act-Modeling-Using-the-Energy-Policy-Simulator.pdf" TargetMode="External"/><Relationship Id="rId4" Type="http://schemas.openxmlformats.org/officeDocument/2006/relationships/hyperlink" Target="https://rhg.com/research/inflation-reduction-act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briefing-room/statements-releases/2022/08/17/fact-sheet-inflation-reduction-act-advances-environmental-justic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ipfli.com/insights/articles/cre-tax-how-you-can-claim-the-inflation-reduction-acts-green-building-tax-incentiv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381000" y="4267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latin typeface="Bookman Old Style" panose="02050604050505020204" pitchFamily="18" charset="0"/>
              </a:rPr>
              <a:t>•  I’ve modified a  CCL slide deck for this presentation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latin typeface="Bookman Old Style" panose="02050604050505020204" pitchFamily="18" charset="0"/>
              </a:rPr>
              <a:t>•  Please, put your questions in the Chat; we’ll address them after the talk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Bookman Old Style" panose="02050604050505020204" pitchFamily="18" charset="0"/>
              </a:rPr>
              <a:t>[This talk was given at the Building Electrification webinar, "Electrifying Buildings: Real Life Stories,” Nov. 17, 2022.]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a6d158b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1273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4a6d158b72_0_29:notes"/>
          <p:cNvSpPr txBox="1">
            <a:spLocks noGrp="1"/>
          </p:cNvSpPr>
          <p:nvPr>
            <p:ph type="body" idx="1"/>
          </p:nvPr>
        </p:nvSpPr>
        <p:spPr>
          <a:xfrm>
            <a:off x="381000" y="3969691"/>
            <a:ext cx="6096000" cy="4220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There’s an important role for farmers and foresters because they grow plants and trees that can absorb CO2 and trap it in the soil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 but they often can’t afford to pay for investments out of pocket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•  Just to give you a feel for the many programs, let me just name a few in this sector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•  Conservation programs like the Environmental Quality Incentives Program which gives: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&gt; $20 billion for climate-smart agriculture and forestry projects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$2 billion from the Rural Energy for America Program for rural clean energy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$450 million from the Landscape Scale Restoration Program to get private landowners to adopt climate-smart forestry practices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$700 million from Forest Legacy Program for preserving forests on private lands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Source: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3"/>
              </a:rPr>
              <a:t>https://yaleclimateconnections.org/2022/08/experts-senate-passed-bill-will-yield-myriad-climate-benefits/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4a6d158b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4a6d158b72_0_0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Disadvantaged communities suffer from a disproportionate share of pollution and the effects of climate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Will get money for community-led projects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Reduce pollution at transportation hubs including ports, railways, airports, &amp; near schools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Grants to improve the energy efficiency of affordable housing.</a:t>
            </a: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Source: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3"/>
              </a:rPr>
              <a:t>https://www.whitehouse.gov/briefing-room/statements-releases/2022/08/17/fact-sheet-inflation-reduction-act-advances-environmental-justice/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9faab833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667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49faab8333_0_154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26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Now, let’s talk about how you can get a handle on the programs you could use to help reduce your own carbon footprint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The home electrification and efficiency rebates in the bill include: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heat pumps for heating/air conditioning, water heaters, and clothes dryers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electric stoves; 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electric cars; 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home weatherization like improved insulation and windows; 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rooftop solar and battery storage; 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latin typeface="Bookman Old Style" panose="02050604050505020204" pitchFamily="18" charset="0"/>
              </a:rPr>
              <a:t>and wiring and breaker box upgrades. </a:t>
            </a: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For low-income: will cover 100% of the costs of these upgrades up to $14,000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low-income = 80% of median: Monmouth County: $83,000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For middle-income: will cover 50% of the costs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$83,000 — $155.000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And higher income households can use tax cuts to help offset the costs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Let’s take a look at Rewiring America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I’m going to take a hypothetical household’s situation</a:t>
            </a:r>
          </a:p>
        </p:txBody>
      </p:sp>
    </p:spTree>
    <p:extLst>
      <p:ext uri="{BB962C8B-B14F-4D97-AF65-F5344CB8AC3E}">
        <p14:creationId xmlns:p14="http://schemas.microsoft.com/office/powerpoint/2010/main" val="1464416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a6d158b7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4a6d158b72_0_37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Many IRA programs require state &amp; local governments to implement the funded programs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 Public pressure may be needed to take advantage of those programs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IRA and other climate legislation in 2021 and 2022 make a lot of progress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 Still leave us short of our Paris commitment to cut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By 50% below 2005 levels by 2030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•  To close the rest of that gap &amp; move towards net zero emissions by 2050: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Carbon fee and dividend or a carbon tax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More electrification and efficiency policies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    -  Natural climate solutions like forests</a:t>
            </a:r>
          </a:p>
          <a:p>
            <a:pPr marL="0" lvl="0" indent="0"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•  One great way: join Citizens’ Climate Lobby and help us achieve those goals.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Bookman Old Style" panose="02050604050505020204" pitchFamily="18" charset="0"/>
              </a:rPr>
              <a:t>•  The experts agree that the landmark significance of the Inflation Reduction Act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latin typeface="Bookman Old Style" panose="0205060405050502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Bookman Old Style" panose="02050604050505020204" pitchFamily="18" charset="0"/>
              </a:rPr>
              <a:t>•  Reduce 40% by 2030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latin typeface="Bookman Old Style" panose="0205060405050502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Bookman Old Style" panose="02050604050505020204" pitchFamily="18" charset="0"/>
              </a:rPr>
              <a:t>•  Not to Paris commitment: 50% by 2030</a:t>
            </a:r>
            <a:endParaRPr sz="1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9faab83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49faab83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Bookman Old Style" panose="02050604050505020204" pitchFamily="18" charset="0"/>
              </a:rPr>
              <a:t>•  Where we are now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Bookman Old Style" panose="02050604050505020204" pitchFamily="18" charset="0"/>
              </a:rPr>
              <a:t>    -  Explain the slide layout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Bookman Old Style" panose="02050604050505020204" pitchFamily="18" charset="0"/>
              </a:rPr>
              <a:t>    -  Some improvement as natural gas replaces coal</a:t>
            </a:r>
            <a:endParaRPr dirty="0"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9faab833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49faab8333_0_14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•  Energy modeling groups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    -  Princeton, Rhodium and Energy Innovation 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    -  predict just 27% below 2005 levels by 2030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    -  only 50% by 2030 of  Paris commitment.</a:t>
            </a:r>
            <a:endParaRPr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Sources: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3"/>
              </a:rPr>
              <a:t>EPA GHG emissions inventory</a:t>
            </a: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,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4"/>
              </a:rPr>
              <a:t>Rhodium</a:t>
            </a: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,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5"/>
              </a:rPr>
              <a:t>Energy Innovation</a:t>
            </a: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, and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6"/>
              </a:rPr>
              <a:t>Princeton REPEAT</a:t>
            </a: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 analyses. Chart by Dana </a:t>
            </a:r>
            <a:r>
              <a:rPr lang="en" dirty="0" err="1">
                <a:solidFill>
                  <a:schemeClr val="dk1"/>
                </a:solidFill>
                <a:latin typeface="Bookman Old Style" panose="02050604050505020204" pitchFamily="18" charset="0"/>
              </a:rPr>
              <a:t>Nuccitelli</a:t>
            </a:r>
            <a:endParaRPr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9faab833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1524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49faab8333_0_30:notes"/>
          <p:cNvSpPr txBox="1">
            <a:spLocks noGrp="1"/>
          </p:cNvSpPr>
          <p:nvPr>
            <p:ph type="body" idx="1"/>
          </p:nvPr>
        </p:nvSpPr>
        <p:spPr>
          <a:xfrm>
            <a:off x="334963" y="3770133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•  The modelers predict that the Inflation Reduction Act will reduce emissions 40% below 2005 levels by 2030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Bookman Old Style" panose="02050604050505020204" pitchFamily="18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   - much closer to our 50% Paris commitment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a6d158b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a6d158b72_0_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204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Simply put the Act empowers the government to give money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in the form of grants, tax credits, and rebates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To make changes that will reduce the U.S. emissions of greenhouse gases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The Act requires federal agencies to set up a lot of programs to help lots of Americans and American institutions to invest in new technologies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state and local governments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businesses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   - individuals, homeowners, renters, and car owners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Most important point: the Act will only work if people voluntarily take up the challenge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a6d158b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a6d158b72_0_8:notes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204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Now, for just a small sampling of the kinds of programs that are included in the Inflation Reduction Act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Cities would be able to get money for: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ookman Old Style" panose="02050604050505020204" pitchFamily="18" charset="0"/>
              </a:rPr>
              <a:t>•  Through tax credits to improve building energy efficiency for businesses: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" dirty="0">
                <a:latin typeface="Bookman Old Style" panose="02050604050505020204" pitchFamily="18" charset="0"/>
              </a:rPr>
              <a:t>•  Grants to cities for electric buses and garbage trucks to reduce local air pollution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Bookman Old Style" panose="02050604050505020204" pitchFamily="18" charset="0"/>
              </a:rPr>
              <a:t>Sources: </a:t>
            </a: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3"/>
              </a:rPr>
              <a:t>https://www.whitehouse.gov/briefing-room/statements-releases/2022/08/17/fact-sheet-inflation-reduction-act-advances-environmental-justice/</a:t>
            </a:r>
            <a:endParaRPr dirty="0">
              <a:latin typeface="Bookman Old Style" panose="0205060405050502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Bookman Old Style" panose="02050604050505020204" pitchFamily="18" charset="0"/>
                <a:hlinkClick r:id="rId4"/>
              </a:rPr>
              <a:t>https://www.wipfli.com/insights/articles/cre-tax-how-you-can-claim-the-inflation-reduction-acts-green-building-tax-incentives</a:t>
            </a:r>
            <a:r>
              <a:rPr lang="en" dirty="0">
                <a:latin typeface="Bookman Old Style" panose="02050604050505020204" pitchFamily="18" charset="0"/>
              </a:rPr>
              <a:t> </a:t>
            </a:r>
            <a:endParaRPr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6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>
            <a:spLocks noGrp="1"/>
          </p:cNvSpPr>
          <p:nvPr>
            <p:ph type="ctrTitle"/>
          </p:nvPr>
        </p:nvSpPr>
        <p:spPr>
          <a:xfrm>
            <a:off x="311700" y="283475"/>
            <a:ext cx="44256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ubTitle" idx="1"/>
          </p:nvPr>
        </p:nvSpPr>
        <p:spPr>
          <a:xfrm>
            <a:off x="311700" y="2697475"/>
            <a:ext cx="44256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solidFill>
                  <a:srgbClr val="5A793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900" y="4553300"/>
            <a:ext cx="2545576" cy="3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1">
  <p:cSld name="CUSTOM_1_1_1_1_1">
    <p:bg>
      <p:bgPr>
        <a:gradFill>
          <a:gsLst>
            <a:gs pos="0">
              <a:srgbClr val="0081C7"/>
            </a:gs>
            <a:gs pos="100000">
              <a:srgbClr val="00B7E4"/>
            </a:gs>
          </a:gsLst>
          <a:lin ang="18900044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311700" y="774199"/>
            <a:ext cx="72987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ubTitle" idx="1"/>
          </p:nvPr>
        </p:nvSpPr>
        <p:spPr>
          <a:xfrm>
            <a:off x="387900" y="1892800"/>
            <a:ext cx="78798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600" y="4142575"/>
            <a:ext cx="3728772" cy="5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0"/>
          <p:cNvSpPr txBox="1"/>
          <p:nvPr/>
        </p:nvSpPr>
        <p:spPr>
          <a:xfrm>
            <a:off x="4437950" y="4026575"/>
            <a:ext cx="42849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www.citizensclimatelobby.org</a:t>
            </a:r>
            <a:endParaRPr sz="18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" name="Google Shape;7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425" y="4479019"/>
            <a:ext cx="14401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3025" y="4456159"/>
            <a:ext cx="277368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3863" y="4469888"/>
            <a:ext cx="292608" cy="29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2125" y="4442587"/>
            <a:ext cx="378084" cy="342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30"/>
          <p:cNvCxnSpPr/>
          <p:nvPr/>
        </p:nvCxnSpPr>
        <p:spPr>
          <a:xfrm>
            <a:off x="311696" y="1800950"/>
            <a:ext cx="5111400" cy="0"/>
          </a:xfrm>
          <a:prstGeom prst="straightConnector1">
            <a:avLst/>
          </a:prstGeom>
          <a:noFill/>
          <a:ln w="28575" cap="flat" cmpd="sng">
            <a:solidFill>
              <a:srgbClr val="DAD9D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eft">
  <p:cSld name="TITLE_ONLY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ue bar) and body 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311700" y="130759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ue bar) and 2 columns">
  <p:cSld name="TITLE_AND_TWO_COLUMNS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311700" y="1307592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2"/>
          </p:nvPr>
        </p:nvSpPr>
        <p:spPr>
          <a:xfrm>
            <a:off x="4832400" y="1307592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_Picture_place-holder">
  <p:cSld name="1_Big_Picture_place-hol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>
            <a:spLocks noGrp="1"/>
          </p:cNvSpPr>
          <p:nvPr>
            <p:ph type="pic" idx="2"/>
          </p:nvPr>
        </p:nvSpPr>
        <p:spPr>
          <a:xfrm>
            <a:off x="0" y="0"/>
            <a:ext cx="9152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faab8333_0_112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49faab8333_0_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149faab8333_0_1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49faab8333_0_1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149faab8333_0_1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s" type="titleOnly">
  <p:cSld name="TITLE_ONLY">
    <p:bg>
      <p:bgPr>
        <a:solidFill>
          <a:srgbClr val="54474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>
            <a:off x="6158550" y="1544400"/>
            <a:ext cx="2596800" cy="2478300"/>
          </a:xfrm>
          <a:prstGeom prst="rect">
            <a:avLst/>
          </a:prstGeom>
          <a:solidFill>
            <a:srgbClr val="7A77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A77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3273600" y="1547022"/>
            <a:ext cx="2596800" cy="2478300"/>
          </a:xfrm>
          <a:prstGeom prst="rect">
            <a:avLst/>
          </a:prstGeom>
          <a:solidFill>
            <a:srgbClr val="5A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A79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388650" y="1544400"/>
            <a:ext cx="2596800" cy="2478300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81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/>
          <p:nvPr/>
        </p:nvSpPr>
        <p:spPr>
          <a:xfrm>
            <a:off x="2456550" y="3361450"/>
            <a:ext cx="5289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5447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4800" b="1" i="0" u="none" strike="noStrike" cap="none">
              <a:solidFill>
                <a:srgbClr val="5447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5341500" y="3361450"/>
            <a:ext cx="5289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5447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" sz="3600" b="1" i="0" u="none" strike="noStrike" cap="none">
                <a:solidFill>
                  <a:srgbClr val="5447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endParaRPr sz="3600" b="1" i="0" u="none" strike="noStrike" cap="none">
              <a:solidFill>
                <a:srgbClr val="5447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20"/>
          <p:cNvSpPr txBox="1"/>
          <p:nvPr/>
        </p:nvSpPr>
        <p:spPr>
          <a:xfrm>
            <a:off x="8226450" y="3361450"/>
            <a:ext cx="5289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5447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4800" b="1" i="0" u="none" strike="noStrike" cap="none">
              <a:solidFill>
                <a:srgbClr val="5447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603504" y="1746504"/>
            <a:ext cx="21945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2"/>
          </p:nvPr>
        </p:nvSpPr>
        <p:spPr>
          <a:xfrm>
            <a:off x="3493008" y="1746504"/>
            <a:ext cx="21945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3"/>
          </p:nvPr>
        </p:nvSpPr>
        <p:spPr>
          <a:xfrm>
            <a:off x="6373368" y="1746504"/>
            <a:ext cx="21945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peakers Background">
  <p:cSld name="CUSTOM_1_2">
    <p:bg>
      <p:bgPr>
        <a:solidFill>
          <a:srgbClr val="DAD9D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ue bar) 1/2 column + 1/2 image">
  <p:cSld name="TITLE_AND_TWO_COLUMNS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11700" y="1307600"/>
            <a:ext cx="345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oint with Photo - Blue">
  <p:cSld name="CUSTOM_1_1_2">
    <p:bg>
      <p:bgPr>
        <a:gradFill>
          <a:gsLst>
            <a:gs pos="0">
              <a:srgbClr val="0081C7"/>
            </a:gs>
            <a:gs pos="100000">
              <a:srgbClr val="00B7E4"/>
            </a:gs>
          </a:gsLst>
          <a:lin ang="18900044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 amt="28000"/>
          </a:blip>
          <a:srcRect t="8981" r="8154" b="1352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311700" y="448050"/>
            <a:ext cx="5817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37" name="Google Shape;37;p24"/>
          <p:cNvCxnSpPr/>
          <p:nvPr/>
        </p:nvCxnSpPr>
        <p:spPr>
          <a:xfrm>
            <a:off x="387096" y="2336500"/>
            <a:ext cx="5111400" cy="0"/>
          </a:xfrm>
          <a:prstGeom prst="straightConnector1">
            <a:avLst/>
          </a:prstGeom>
          <a:noFill/>
          <a:ln w="76200" cap="flat" cmpd="sng">
            <a:solidFill>
              <a:srgbClr val="DAD9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387100" y="2505450"/>
            <a:ext cx="4815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oint with Photo - Dark Brown">
  <p:cSld name="CUSTOM_1_1_1">
    <p:bg>
      <p:bgPr>
        <a:solidFill>
          <a:srgbClr val="54474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5"/>
          <p:cNvPicPr preferRelativeResize="0"/>
          <p:nvPr/>
        </p:nvPicPr>
        <p:blipFill rotWithShape="1">
          <a:blip r:embed="rId2">
            <a:alphaModFix amt="27000"/>
          </a:blip>
          <a:srcRect t="13445" r="16000" b="160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311700" y="448050"/>
            <a:ext cx="5817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cxnSp>
        <p:nvCxnSpPr>
          <p:cNvPr id="42" name="Google Shape;42;p25"/>
          <p:cNvCxnSpPr/>
          <p:nvPr/>
        </p:nvCxnSpPr>
        <p:spPr>
          <a:xfrm>
            <a:off x="387096" y="2336500"/>
            <a:ext cx="5111400" cy="0"/>
          </a:xfrm>
          <a:prstGeom prst="straightConnector1">
            <a:avLst/>
          </a:prstGeom>
          <a:noFill/>
          <a:ln w="76200" cap="flat" cmpd="sng">
            <a:solidFill>
              <a:srgbClr val="9BC2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5"/>
          <p:cNvSpPr txBox="1">
            <a:spLocks noGrp="1"/>
          </p:cNvSpPr>
          <p:nvPr>
            <p:ph type="subTitle" idx="1"/>
          </p:nvPr>
        </p:nvSpPr>
        <p:spPr>
          <a:xfrm>
            <a:off x="387100" y="2505450"/>
            <a:ext cx="48189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">
  <p:cSld name="CUSTOM_1_1_1_1">
    <p:bg>
      <p:bgPr>
        <a:solidFill>
          <a:srgbClr val="54474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 amt="38000"/>
          </a:blip>
          <a:srcRect t="-12308"/>
          <a:stretch/>
        </p:blipFill>
        <p:spPr>
          <a:xfrm>
            <a:off x="152400" y="-152400"/>
            <a:ext cx="1390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6"/>
          <p:cNvSpPr/>
          <p:nvPr/>
        </p:nvSpPr>
        <p:spPr>
          <a:xfrm>
            <a:off x="0" y="0"/>
            <a:ext cx="9144000" cy="205200"/>
          </a:xfrm>
          <a:prstGeom prst="rect">
            <a:avLst/>
          </a:prstGeom>
          <a:gradFill>
            <a:gsLst>
              <a:gs pos="0">
                <a:srgbClr val="5A7931"/>
              </a:gs>
              <a:gs pos="100000">
                <a:srgbClr val="9BC23B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 txBox="1">
            <a:spLocks noGrp="1"/>
          </p:cNvSpPr>
          <p:nvPr>
            <p:ph type="subTitle" idx="1"/>
          </p:nvPr>
        </p:nvSpPr>
        <p:spPr>
          <a:xfrm>
            <a:off x="310900" y="402326"/>
            <a:ext cx="4389000" cy="3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26"/>
          <p:cNvCxnSpPr/>
          <p:nvPr/>
        </p:nvCxnSpPr>
        <p:spPr>
          <a:xfrm rot="10800000" flipH="1">
            <a:off x="370400" y="3948000"/>
            <a:ext cx="4165500" cy="6300"/>
          </a:xfrm>
          <a:prstGeom prst="straightConnector1">
            <a:avLst/>
          </a:prstGeom>
          <a:noFill/>
          <a:ln w="28575" cap="flat" cmpd="sng">
            <a:solidFill>
              <a:srgbClr val="9BC2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26"/>
          <p:cNvSpPr txBox="1">
            <a:spLocks noGrp="1"/>
          </p:cNvSpPr>
          <p:nvPr>
            <p:ph type="subTitle" idx="2"/>
          </p:nvPr>
        </p:nvSpPr>
        <p:spPr>
          <a:xfrm>
            <a:off x="310900" y="4047325"/>
            <a:ext cx="4165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rgbClr val="DAD9D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s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ubTitle" idx="1"/>
          </p:nvPr>
        </p:nvSpPr>
        <p:spPr>
          <a:xfrm>
            <a:off x="347472" y="2258650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ubTitle" idx="2"/>
          </p:nvPr>
        </p:nvSpPr>
        <p:spPr>
          <a:xfrm>
            <a:off x="3232404" y="2258650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ubTitle" idx="3"/>
          </p:nvPr>
        </p:nvSpPr>
        <p:spPr>
          <a:xfrm>
            <a:off x="6117336" y="2258650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ubTitle" idx="4"/>
          </p:nvPr>
        </p:nvSpPr>
        <p:spPr>
          <a:xfrm>
            <a:off x="347472" y="4059575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ubTitle" idx="5"/>
          </p:nvPr>
        </p:nvSpPr>
        <p:spPr>
          <a:xfrm>
            <a:off x="3232404" y="4059575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ubTitle" idx="6"/>
          </p:nvPr>
        </p:nvSpPr>
        <p:spPr>
          <a:xfrm>
            <a:off x="6117336" y="4059575"/>
            <a:ext cx="2688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 Collage ">
  <p:cSld name="CUSTOM_1">
    <p:bg>
      <p:bgPr>
        <a:solidFill>
          <a:srgbClr val="DAD9D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/>
        </p:nvSpPr>
        <p:spPr>
          <a:xfrm>
            <a:off x="0" y="0"/>
            <a:ext cx="9144000" cy="1071900"/>
          </a:xfrm>
          <a:prstGeom prst="rect">
            <a:avLst/>
          </a:prstGeom>
          <a:gradFill>
            <a:gsLst>
              <a:gs pos="0">
                <a:srgbClr val="0081C7"/>
              </a:gs>
              <a:gs pos="100000">
                <a:srgbClr val="00B7E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ubTitle" idx="1"/>
          </p:nvPr>
        </p:nvSpPr>
        <p:spPr>
          <a:xfrm>
            <a:off x="429775" y="1353300"/>
            <a:ext cx="2871300" cy="2139600"/>
          </a:xfrm>
          <a:prstGeom prst="rect">
            <a:avLst/>
          </a:prstGeom>
          <a:solidFill>
            <a:srgbClr val="9BC23B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C7"/>
              </a:buClr>
              <a:buSzPts val="4000"/>
              <a:buFont typeface="Ubuntu"/>
              <a:buNone/>
              <a:defRPr sz="4000" b="1" i="0" u="none" strike="noStrike" cap="none">
                <a:solidFill>
                  <a:srgbClr val="0081C7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793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A793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A793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wiringameric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311700" y="283475"/>
            <a:ext cx="44256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dirty="0"/>
              <a:t>The Inflation Reduction Act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311700" y="2697475"/>
            <a:ext cx="44256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An Introduction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EC552-9D82-83FF-A94A-00DB7DD6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517"/>
            <a:ext cx="4756350" cy="2674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751AA-AD1D-A992-88CD-028CA2F3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925" y="2697475"/>
            <a:ext cx="4222749" cy="2391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a6d158b72_0_29"/>
          <p:cNvSpPr txBox="1">
            <a:spLocks noGrp="1"/>
          </p:cNvSpPr>
          <p:nvPr>
            <p:ph type="body" idx="1"/>
          </p:nvPr>
        </p:nvSpPr>
        <p:spPr>
          <a:xfrm>
            <a:off x="88075" y="1300775"/>
            <a:ext cx="5153400" cy="3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Money for conservation programs to store carbon in soil and trees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Climate-smart forest management and conservation</a:t>
            </a:r>
            <a:endParaRPr dirty="0"/>
          </a:p>
        </p:txBody>
      </p:sp>
      <p:sp>
        <p:nvSpPr>
          <p:cNvPr id="260" name="Google Shape;260;g14a6d158b72_0_29"/>
          <p:cNvSpPr txBox="1">
            <a:spLocks noGrp="1"/>
          </p:cNvSpPr>
          <p:nvPr>
            <p:ph type="title"/>
          </p:nvPr>
        </p:nvSpPr>
        <p:spPr>
          <a:xfrm>
            <a:off x="0" y="2194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 to Farmers and Foresters</a:t>
            </a:r>
            <a:endParaRPr dirty="0"/>
          </a:p>
        </p:txBody>
      </p:sp>
      <p:pic>
        <p:nvPicPr>
          <p:cNvPr id="261" name="Google Shape;261;g14a6d158b72_0_29"/>
          <p:cNvPicPr preferRelativeResize="0"/>
          <p:nvPr/>
        </p:nvPicPr>
        <p:blipFill rotWithShape="1">
          <a:blip r:embed="rId3">
            <a:alphaModFix/>
          </a:blip>
          <a:srcRect l="30169" r="17938"/>
          <a:stretch/>
        </p:blipFill>
        <p:spPr>
          <a:xfrm>
            <a:off x="5082925" y="1034975"/>
            <a:ext cx="4061076" cy="41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a6d158b72_0_0"/>
          <p:cNvSpPr txBox="1">
            <a:spLocks noGrp="1"/>
          </p:cNvSpPr>
          <p:nvPr>
            <p:ph type="body" idx="1"/>
          </p:nvPr>
        </p:nvSpPr>
        <p:spPr>
          <a:xfrm>
            <a:off x="57450" y="1118975"/>
            <a:ext cx="51714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Reduced pollution at key hubs: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Ports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Railways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Airports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Near schools</a:t>
            </a:r>
            <a:endParaRPr sz="2000" dirty="0"/>
          </a:p>
          <a:p>
            <a:r>
              <a:rPr lang="en" dirty="0"/>
              <a:t>Grants for energy efficient affordable housing</a:t>
            </a:r>
          </a:p>
        </p:txBody>
      </p:sp>
      <p:sp>
        <p:nvSpPr>
          <p:cNvPr id="239" name="Google Shape;239;g14a6d158b72_0_0"/>
          <p:cNvSpPr txBox="1">
            <a:spLocks noGrp="1"/>
          </p:cNvSpPr>
          <p:nvPr>
            <p:ph type="title"/>
          </p:nvPr>
        </p:nvSpPr>
        <p:spPr>
          <a:xfrm>
            <a:off x="0" y="2194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Aid to Disadvantaged Communities</a:t>
            </a:r>
            <a:endParaRPr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7C7FA-7BE9-D7A1-7A30-2B3F9E60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62" y="1052300"/>
            <a:ext cx="3106538" cy="409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9faab8333_0_154"/>
          <p:cNvSpPr txBox="1">
            <a:spLocks noGrp="1"/>
          </p:cNvSpPr>
          <p:nvPr>
            <p:ph type="title"/>
          </p:nvPr>
        </p:nvSpPr>
        <p:spPr>
          <a:xfrm>
            <a:off x="61350" y="-69675"/>
            <a:ext cx="90213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Rewiring America Savings Calculator</a:t>
            </a:r>
            <a:endParaRPr sz="3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http://</a:t>
            </a:r>
            <a:r>
              <a:rPr lang="en" sz="2700" dirty="0" err="1"/>
              <a:t>cclusa.org</a:t>
            </a:r>
            <a:r>
              <a:rPr lang="en" sz="2700" dirty="0"/>
              <a:t>/</a:t>
            </a:r>
            <a:r>
              <a:rPr lang="en" sz="2700" dirty="0" err="1"/>
              <a:t>ira</a:t>
            </a:r>
            <a:r>
              <a:rPr lang="en" sz="2700" dirty="0"/>
              <a:t>-calc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dirty="0"/>
          </a:p>
        </p:txBody>
      </p:sp>
      <p:sp>
        <p:nvSpPr>
          <p:cNvPr id="226" name="Google Shape;226;g149faab8333_0_154"/>
          <p:cNvSpPr txBox="1">
            <a:spLocks noGrp="1"/>
          </p:cNvSpPr>
          <p:nvPr>
            <p:ph type="body" idx="1"/>
          </p:nvPr>
        </p:nvSpPr>
        <p:spPr>
          <a:xfrm>
            <a:off x="0" y="1007325"/>
            <a:ext cx="3981900" cy="405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Rebates available up to $14,000 per household, plus tax credits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100% cost coverage for low-income households</a:t>
            </a:r>
          </a:p>
          <a:p>
            <a:pPr lvl="1" indent="-368300">
              <a:spcBef>
                <a:spcPts val="0"/>
              </a:spcBef>
              <a:buSzPts val="2200"/>
              <a:buChar char="●"/>
            </a:pPr>
            <a:r>
              <a:rPr lang="en-US" sz="1600" dirty="0"/>
              <a:t>Up to $83,000 per year</a:t>
            </a:r>
            <a:endParaRPr sz="1600" dirty="0"/>
          </a:p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200"/>
              <a:buChar char="●"/>
            </a:pPr>
            <a:r>
              <a:rPr lang="en" sz="2200" dirty="0"/>
              <a:t>50% cost coverage for mid-income households</a:t>
            </a:r>
          </a:p>
          <a:p>
            <a:pPr lvl="1" indent="-368300">
              <a:spcBef>
                <a:spcPts val="0"/>
              </a:spcBef>
              <a:buSzPts val="2200"/>
              <a:buFont typeface="Source Sans Pro"/>
              <a:buChar char="●"/>
            </a:pPr>
            <a:r>
              <a:rPr lang="en" sz="1600" dirty="0"/>
              <a:t>$83,000 to $155,000</a:t>
            </a:r>
          </a:p>
          <a:p>
            <a:pPr indent="-368300">
              <a:buSzPts val="2200"/>
            </a:pPr>
            <a:r>
              <a:rPr lang="en" sz="2200" dirty="0"/>
              <a:t>Rebates vs. tax credits</a:t>
            </a: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C9224-7833-D958-A52A-5549917D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1" y="1067777"/>
            <a:ext cx="4095750" cy="4075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D201-E72F-44F4-B45D-AA833EC68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420" y="2695575"/>
            <a:ext cx="1833880" cy="844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31744-81EE-A392-50EC-6FD42E46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339684"/>
            <a:ext cx="8302911" cy="3344611"/>
          </a:xfrm>
        </p:spPr>
        <p:txBody>
          <a:bodyPr/>
          <a:lstStyle/>
          <a:p>
            <a:pPr marL="76200" indent="0">
              <a:buNone/>
            </a:pPr>
            <a:r>
              <a:rPr lang="en-US" dirty="0">
                <a:hlinkClick r:id="rId3"/>
              </a:rPr>
              <a:t>https://www.rewiringamerica.org/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03F10-7992-1E8E-4F17-120ABCA8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Look at Rewiring America</a:t>
            </a:r>
          </a:p>
        </p:txBody>
      </p:sp>
    </p:spTree>
    <p:extLst>
      <p:ext uri="{BB962C8B-B14F-4D97-AF65-F5344CB8AC3E}">
        <p14:creationId xmlns:p14="http://schemas.microsoft.com/office/powerpoint/2010/main" val="387540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a6d158b72_0_37"/>
          <p:cNvSpPr txBox="1">
            <a:spLocks noGrp="1"/>
          </p:cNvSpPr>
          <p:nvPr>
            <p:ph type="body" idx="1"/>
          </p:nvPr>
        </p:nvSpPr>
        <p:spPr>
          <a:xfrm>
            <a:off x="112000" y="1161000"/>
            <a:ext cx="52833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Local and state action to implement the funded programs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People and institutions must take the money and use it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Close the last 10% of our 2030 Paris commitment gap, then keep working to reach net zero by 2050</a:t>
            </a:r>
            <a:endParaRPr dirty="0"/>
          </a:p>
        </p:txBody>
      </p:sp>
      <p:sp>
        <p:nvSpPr>
          <p:cNvPr id="267" name="Google Shape;267;g14a6d158b72_0_37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Still Left to Do?</a:t>
            </a:r>
            <a:endParaRPr/>
          </a:p>
        </p:txBody>
      </p:sp>
      <p:pic>
        <p:nvPicPr>
          <p:cNvPr id="268" name="Google Shape;268;g14a6d158b72_0_37"/>
          <p:cNvPicPr preferRelativeResize="0"/>
          <p:nvPr/>
        </p:nvPicPr>
        <p:blipFill rotWithShape="1">
          <a:blip r:embed="rId3">
            <a:alphaModFix/>
          </a:blip>
          <a:srcRect l="6370" r="33192"/>
          <a:stretch/>
        </p:blipFill>
        <p:spPr>
          <a:xfrm>
            <a:off x="5422900" y="1041400"/>
            <a:ext cx="3714202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11700" y="774199"/>
            <a:ext cx="72987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1"/>
          </p:nvPr>
        </p:nvSpPr>
        <p:spPr>
          <a:xfrm>
            <a:off x="387900" y="1892800"/>
            <a:ext cx="78798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</a:rPr>
              <a:t>Bob Morrow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</a:rPr>
              <a:t>E-mail:</a:t>
            </a:r>
            <a:r>
              <a:rPr lang="en" sz="2400" dirty="0">
                <a:solidFill>
                  <a:schemeClr val="lt1"/>
                </a:solidFill>
              </a:rPr>
              <a:t>  rmorrow602@gmail.com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lt1"/>
                </a:solidFill>
              </a:rPr>
              <a:t>Phone</a:t>
            </a:r>
            <a:r>
              <a:rPr lang="en" sz="2400" b="1">
                <a:solidFill>
                  <a:schemeClr val="lt1"/>
                </a:solidFill>
              </a:rPr>
              <a:t>:</a:t>
            </a:r>
            <a:r>
              <a:rPr lang="en" sz="2400" i="1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202-549-2771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About Our Speaker</a:t>
            </a: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D1BFD8-21C9-2DC9-7B2B-068E960A1C50}"/>
              </a:ext>
            </a:extLst>
          </p:cNvPr>
          <p:cNvGrpSpPr/>
          <p:nvPr/>
        </p:nvGrpSpPr>
        <p:grpSpPr>
          <a:xfrm>
            <a:off x="1306684" y="1339790"/>
            <a:ext cx="6795562" cy="3355654"/>
            <a:chOff x="-117850" y="1339790"/>
            <a:chExt cx="6795562" cy="3355654"/>
          </a:xfrm>
        </p:grpSpPr>
        <p:sp>
          <p:nvSpPr>
            <p:cNvPr id="120" name="Google Shape;120;p3"/>
            <p:cNvSpPr/>
            <p:nvPr/>
          </p:nvSpPr>
          <p:spPr>
            <a:xfrm>
              <a:off x="4281012" y="1339790"/>
              <a:ext cx="2396700" cy="3355654"/>
            </a:xfrm>
            <a:prstGeom prst="rect">
              <a:avLst/>
            </a:prstGeom>
            <a:solidFill>
              <a:srgbClr val="7A7776"/>
            </a:solidFill>
            <a:ln>
              <a:noFill/>
            </a:ln>
          </p:spPr>
          <p:txBody>
            <a:bodyPr spcFirstLastPara="1" wrap="square" lIns="228600" tIns="18287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Bob</a:t>
              </a:r>
              <a:endParaRPr sz="28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" sz="2800" b="1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Morrow</a:t>
              </a:r>
              <a:endParaRPr sz="28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M</a:t>
              </a:r>
              <a:r>
                <a:rPr lang="en" sz="1800" b="0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ember, Lincroft </a:t>
              </a:r>
              <a:r>
                <a:rPr lang="en" sz="1800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Chapter, Citizens </a:t>
              </a:r>
              <a:r>
                <a:rPr lang="en" sz="1800" b="0" i="0" u="none" strike="noStrike" cap="non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Climate Lobby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Retired history professor, Morgan State University</a:t>
              </a:r>
              <a:endParaRPr sz="1800" b="0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67D4C5-67B6-12FF-14AB-DFA3C3CB7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7850" y="1339790"/>
              <a:ext cx="4398862" cy="33556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dirty="0"/>
              <a:t>3 Main Points to learn about: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498925" y="1691125"/>
            <a:ext cx="23082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The Inflation Reduction Act’s goal: big emissions cuts</a:t>
            </a:r>
            <a:endParaRPr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2"/>
          </p:nvPr>
        </p:nvSpPr>
        <p:spPr>
          <a:xfrm>
            <a:off x="3444750" y="1691125"/>
            <a:ext cx="22545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 dirty="0"/>
              <a:t>How does the Act accomplish this goal?</a:t>
            </a:r>
            <a:endParaRPr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subTitle" idx="3"/>
          </p:nvPr>
        </p:nvSpPr>
        <p:spPr>
          <a:xfrm>
            <a:off x="6276875" y="1691125"/>
            <a:ext cx="23082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 dirty="0"/>
              <a:t>A Look at the Rewiring America Savings Calculator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311700" y="448050"/>
            <a:ext cx="73281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900">
                <a:solidFill>
                  <a:schemeClr val="lt1"/>
                </a:solidFill>
              </a:rPr>
              <a:t>A big step forward in the </a:t>
            </a:r>
            <a:endParaRPr sz="3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 sz="3900">
                <a:solidFill>
                  <a:schemeClr val="lt1"/>
                </a:solidFill>
              </a:rPr>
              <a:t>fight against climate change</a:t>
            </a:r>
            <a:endParaRPr sz="3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subTitle" idx="1"/>
          </p:nvPr>
        </p:nvSpPr>
        <p:spPr>
          <a:xfrm>
            <a:off x="421925" y="2951975"/>
            <a:ext cx="82050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"/>
              <a:t>40% climate pollution cuts by 2030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49faab8333_0_1"/>
          <p:cNvPicPr preferRelativeResize="0"/>
          <p:nvPr/>
        </p:nvPicPr>
        <p:blipFill rotWithShape="1">
          <a:blip r:embed="rId3">
            <a:alphaModFix/>
          </a:blip>
          <a:srcRect l="1380" r="1371"/>
          <a:stretch/>
        </p:blipFill>
        <p:spPr>
          <a:xfrm>
            <a:off x="1125020" y="751"/>
            <a:ext cx="689395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49faab8333_0_1"/>
          <p:cNvPicPr preferRelativeResize="0"/>
          <p:nvPr/>
        </p:nvPicPr>
        <p:blipFill rotWithShape="1">
          <a:blip r:embed="rId4">
            <a:alphaModFix/>
          </a:blip>
          <a:srcRect l="1380" r="1371"/>
          <a:stretch/>
        </p:blipFill>
        <p:spPr>
          <a:xfrm>
            <a:off x="1125020" y="0"/>
            <a:ext cx="689395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49faab8333_0_1"/>
          <p:cNvSpPr/>
          <p:nvPr/>
        </p:nvSpPr>
        <p:spPr>
          <a:xfrm>
            <a:off x="7726166" y="4705564"/>
            <a:ext cx="133500" cy="1131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49faab8333_0_1"/>
          <p:cNvSpPr txBox="1"/>
          <p:nvPr/>
        </p:nvSpPr>
        <p:spPr>
          <a:xfrm>
            <a:off x="7791131" y="4556398"/>
            <a:ext cx="6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49faab8333_0_1"/>
          <p:cNvSpPr/>
          <p:nvPr/>
        </p:nvSpPr>
        <p:spPr>
          <a:xfrm rot="5400000">
            <a:off x="7803809" y="2719208"/>
            <a:ext cx="764400" cy="437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49faab8333_0_1"/>
          <p:cNvSpPr/>
          <p:nvPr/>
        </p:nvSpPr>
        <p:spPr>
          <a:xfrm>
            <a:off x="7876076" y="2319613"/>
            <a:ext cx="764400" cy="220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49faab8333_0_1"/>
          <p:cNvSpPr/>
          <p:nvPr/>
        </p:nvSpPr>
        <p:spPr>
          <a:xfrm>
            <a:off x="7796036" y="3916441"/>
            <a:ext cx="80100" cy="68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49faab8333_0_1"/>
          <p:cNvSpPr/>
          <p:nvPr/>
        </p:nvSpPr>
        <p:spPr>
          <a:xfrm rot="7428509">
            <a:off x="7944377" y="3586551"/>
            <a:ext cx="241545" cy="4672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49faab8333_0_1"/>
          <p:cNvSpPr/>
          <p:nvPr/>
        </p:nvSpPr>
        <p:spPr>
          <a:xfrm>
            <a:off x="7808739" y="2887132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49faab8333_0_1"/>
          <p:cNvSpPr/>
          <p:nvPr/>
        </p:nvSpPr>
        <p:spPr>
          <a:xfrm>
            <a:off x="7808739" y="1874623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49faab8333_0_14"/>
          <p:cNvPicPr preferRelativeResize="0"/>
          <p:nvPr/>
        </p:nvPicPr>
        <p:blipFill rotWithShape="1">
          <a:blip r:embed="rId3">
            <a:alphaModFix/>
          </a:blip>
          <a:srcRect l="1380" r="1371"/>
          <a:stretch/>
        </p:blipFill>
        <p:spPr>
          <a:xfrm>
            <a:off x="1125020" y="751"/>
            <a:ext cx="689395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49faab8333_0_14"/>
          <p:cNvPicPr preferRelativeResize="0"/>
          <p:nvPr/>
        </p:nvPicPr>
        <p:blipFill rotWithShape="1">
          <a:blip r:embed="rId4">
            <a:alphaModFix/>
          </a:blip>
          <a:srcRect l="1380" r="1371"/>
          <a:stretch/>
        </p:blipFill>
        <p:spPr>
          <a:xfrm>
            <a:off x="1189985" y="-15893"/>
            <a:ext cx="689395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49faab8333_0_14"/>
          <p:cNvSpPr/>
          <p:nvPr/>
        </p:nvSpPr>
        <p:spPr>
          <a:xfrm>
            <a:off x="7726166" y="4705564"/>
            <a:ext cx="133500" cy="1131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49faab8333_0_14"/>
          <p:cNvSpPr txBox="1"/>
          <p:nvPr/>
        </p:nvSpPr>
        <p:spPr>
          <a:xfrm>
            <a:off x="7791131" y="4556398"/>
            <a:ext cx="6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49faab8333_0_14"/>
          <p:cNvSpPr/>
          <p:nvPr/>
        </p:nvSpPr>
        <p:spPr>
          <a:xfrm rot="-3921877">
            <a:off x="6400921" y="1265473"/>
            <a:ext cx="936325" cy="2475656"/>
          </a:xfrm>
          <a:prstGeom prst="triangle">
            <a:avLst>
              <a:gd name="adj" fmla="val 50000"/>
            </a:avLst>
          </a:prstGeom>
          <a:solidFill>
            <a:srgbClr val="DE4F47">
              <a:alpha val="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49faab8333_0_14"/>
          <p:cNvSpPr/>
          <p:nvPr/>
        </p:nvSpPr>
        <p:spPr>
          <a:xfrm rot="5400000">
            <a:off x="7803809" y="2719208"/>
            <a:ext cx="764400" cy="437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49faab8333_0_14"/>
          <p:cNvSpPr/>
          <p:nvPr/>
        </p:nvSpPr>
        <p:spPr>
          <a:xfrm>
            <a:off x="7876076" y="2319613"/>
            <a:ext cx="764400" cy="220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49faab8333_0_14"/>
          <p:cNvSpPr/>
          <p:nvPr/>
        </p:nvSpPr>
        <p:spPr>
          <a:xfrm>
            <a:off x="7796036" y="3916441"/>
            <a:ext cx="80100" cy="68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49faab8333_0_14"/>
          <p:cNvSpPr/>
          <p:nvPr/>
        </p:nvSpPr>
        <p:spPr>
          <a:xfrm rot="7428509">
            <a:off x="7944377" y="3586551"/>
            <a:ext cx="241545" cy="4672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49faab8333_0_14"/>
          <p:cNvSpPr txBox="1"/>
          <p:nvPr/>
        </p:nvSpPr>
        <p:spPr>
          <a:xfrm>
            <a:off x="7803846" y="2622666"/>
            <a:ext cx="6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 as Usual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49faab8333_0_14"/>
          <p:cNvSpPr/>
          <p:nvPr/>
        </p:nvSpPr>
        <p:spPr>
          <a:xfrm>
            <a:off x="7808739" y="2887132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49faab8333_0_14"/>
          <p:cNvSpPr/>
          <p:nvPr/>
        </p:nvSpPr>
        <p:spPr>
          <a:xfrm>
            <a:off x="7808739" y="1874623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49faab8333_0_14"/>
          <p:cNvSpPr txBox="1"/>
          <p:nvPr/>
        </p:nvSpPr>
        <p:spPr>
          <a:xfrm>
            <a:off x="8391725" y="2645775"/>
            <a:ext cx="69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27% cut</a:t>
            </a:r>
            <a:endParaRPr sz="1100" b="0" i="0" u="none" strike="noStrike" cap="non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49faab8333_0_30"/>
          <p:cNvPicPr preferRelativeResize="0"/>
          <p:nvPr/>
        </p:nvPicPr>
        <p:blipFill rotWithShape="1">
          <a:blip r:embed="rId3">
            <a:alphaModFix/>
          </a:blip>
          <a:srcRect l="1380" r="1371"/>
          <a:stretch/>
        </p:blipFill>
        <p:spPr>
          <a:xfrm>
            <a:off x="1125020" y="751"/>
            <a:ext cx="689395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9faab8333_0_30"/>
          <p:cNvPicPr preferRelativeResize="0"/>
          <p:nvPr/>
        </p:nvPicPr>
        <p:blipFill rotWithShape="1">
          <a:blip r:embed="rId4">
            <a:alphaModFix/>
          </a:blip>
          <a:srcRect l="1380" r="1371"/>
          <a:stretch/>
        </p:blipFill>
        <p:spPr>
          <a:xfrm>
            <a:off x="1125020" y="0"/>
            <a:ext cx="689395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49faab8333_0_30"/>
          <p:cNvSpPr/>
          <p:nvPr/>
        </p:nvSpPr>
        <p:spPr>
          <a:xfrm>
            <a:off x="7726166" y="4705564"/>
            <a:ext cx="133500" cy="1131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49faab8333_0_30"/>
          <p:cNvSpPr txBox="1"/>
          <p:nvPr/>
        </p:nvSpPr>
        <p:spPr>
          <a:xfrm>
            <a:off x="7791131" y="4556398"/>
            <a:ext cx="6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49faab8333_0_30"/>
          <p:cNvSpPr/>
          <p:nvPr/>
        </p:nvSpPr>
        <p:spPr>
          <a:xfrm rot="-3921877">
            <a:off x="6400921" y="1265473"/>
            <a:ext cx="936325" cy="2475656"/>
          </a:xfrm>
          <a:prstGeom prst="triangle">
            <a:avLst>
              <a:gd name="adj" fmla="val 50000"/>
            </a:avLst>
          </a:prstGeom>
          <a:solidFill>
            <a:srgbClr val="DE4F47">
              <a:alpha val="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49faab8333_0_30"/>
          <p:cNvSpPr/>
          <p:nvPr/>
        </p:nvSpPr>
        <p:spPr>
          <a:xfrm rot="-2940346">
            <a:off x="6306289" y="1429598"/>
            <a:ext cx="1290582" cy="3288656"/>
          </a:xfrm>
          <a:prstGeom prst="triangle">
            <a:avLst>
              <a:gd name="adj" fmla="val 50000"/>
            </a:avLst>
          </a:prstGeom>
          <a:solidFill>
            <a:srgbClr val="48ED50">
              <a:alpha val="2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49faab8333_0_30"/>
          <p:cNvSpPr/>
          <p:nvPr/>
        </p:nvSpPr>
        <p:spPr>
          <a:xfrm rot="5400000">
            <a:off x="7803809" y="2719208"/>
            <a:ext cx="764400" cy="437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49faab8333_0_30"/>
          <p:cNvSpPr/>
          <p:nvPr/>
        </p:nvSpPr>
        <p:spPr>
          <a:xfrm>
            <a:off x="7876076" y="2319613"/>
            <a:ext cx="764400" cy="220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49faab8333_0_30"/>
          <p:cNvSpPr/>
          <p:nvPr/>
        </p:nvSpPr>
        <p:spPr>
          <a:xfrm>
            <a:off x="7796036" y="3916441"/>
            <a:ext cx="80100" cy="68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49faab8333_0_30"/>
          <p:cNvSpPr/>
          <p:nvPr/>
        </p:nvSpPr>
        <p:spPr>
          <a:xfrm rot="7428509">
            <a:off x="7944377" y="3586551"/>
            <a:ext cx="241545" cy="4672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49faab8333_0_30"/>
          <p:cNvSpPr txBox="1"/>
          <p:nvPr/>
        </p:nvSpPr>
        <p:spPr>
          <a:xfrm>
            <a:off x="7803846" y="2622666"/>
            <a:ext cx="6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 as Usual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49faab8333_0_30"/>
          <p:cNvSpPr/>
          <p:nvPr/>
        </p:nvSpPr>
        <p:spPr>
          <a:xfrm>
            <a:off x="7808739" y="2887132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49faab8333_0_30"/>
          <p:cNvSpPr txBox="1"/>
          <p:nvPr/>
        </p:nvSpPr>
        <p:spPr>
          <a:xfrm>
            <a:off x="7803846" y="3689423"/>
            <a:ext cx="75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Inflation Reduction 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49faab8333_0_30"/>
          <p:cNvSpPr/>
          <p:nvPr/>
        </p:nvSpPr>
        <p:spPr>
          <a:xfrm>
            <a:off x="7808739" y="1874623"/>
            <a:ext cx="45600" cy="876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49faab8333_0_30"/>
          <p:cNvSpPr txBox="1"/>
          <p:nvPr/>
        </p:nvSpPr>
        <p:spPr>
          <a:xfrm>
            <a:off x="8391725" y="2645775"/>
            <a:ext cx="69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27% cut</a:t>
            </a:r>
            <a:endParaRPr sz="1100" b="0" i="0" u="none" strike="noStrike" cap="non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g149faab8333_0_30"/>
          <p:cNvSpPr txBox="1"/>
          <p:nvPr/>
        </p:nvSpPr>
        <p:spPr>
          <a:xfrm>
            <a:off x="8391725" y="3789475"/>
            <a:ext cx="69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40% cut</a:t>
            </a:r>
            <a:endParaRPr sz="1100" b="0" i="0" u="none" strike="noStrike" cap="none">
              <a:solidFill>
                <a:srgbClr val="00B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a6d158b72_0_8"/>
          <p:cNvSpPr txBox="1">
            <a:spLocks noGrp="1"/>
          </p:cNvSpPr>
          <p:nvPr>
            <p:ph type="body" idx="1"/>
          </p:nvPr>
        </p:nvSpPr>
        <p:spPr>
          <a:xfrm>
            <a:off x="-12200" y="866775"/>
            <a:ext cx="5709600" cy="421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SzPts val="2300"/>
            </a:pPr>
            <a:r>
              <a:rPr lang="en-US" sz="2300" dirty="0"/>
              <a:t>By giving money to people and institutions to make changes</a:t>
            </a:r>
          </a:p>
          <a:p>
            <a:pPr lvl="1" indent="-374650">
              <a:spcBef>
                <a:spcPts val="1000"/>
              </a:spcBef>
              <a:buSzPts val="2300"/>
            </a:pPr>
            <a:r>
              <a:rPr lang="en-US" sz="2100" dirty="0"/>
              <a:t>To state and local governments</a:t>
            </a:r>
          </a:p>
          <a:p>
            <a:pPr lvl="1" indent="-374650">
              <a:spcBef>
                <a:spcPts val="1000"/>
              </a:spcBef>
              <a:buSzPts val="2300"/>
            </a:pPr>
            <a:r>
              <a:rPr lang="en-US" sz="2100" dirty="0"/>
              <a:t>To businesses</a:t>
            </a:r>
          </a:p>
          <a:p>
            <a:pPr lvl="1" indent="-374650">
              <a:spcBef>
                <a:spcPts val="1000"/>
              </a:spcBef>
              <a:buSzPts val="2300"/>
            </a:pPr>
            <a:r>
              <a:rPr lang="en-US" sz="2100" dirty="0"/>
              <a:t>To homeowners, renters, and</a:t>
            </a:r>
            <a:br>
              <a:rPr lang="en-US" sz="2100" dirty="0"/>
            </a:br>
            <a:r>
              <a:rPr lang="en-US" sz="2100" dirty="0"/>
              <a:t>individuals</a:t>
            </a:r>
          </a:p>
          <a:p>
            <a:pPr indent="-374650">
              <a:spcBef>
                <a:spcPts val="1000"/>
              </a:spcBef>
              <a:buSzPts val="2300"/>
            </a:pPr>
            <a:r>
              <a:rPr lang="en-US" sz="2300" dirty="0"/>
              <a:t>The act relies on people and</a:t>
            </a:r>
            <a:br>
              <a:rPr lang="en-US" sz="2300" dirty="0"/>
            </a:br>
            <a:r>
              <a:rPr lang="en-US" sz="2300" dirty="0"/>
              <a:t>institutions to take up the</a:t>
            </a:r>
            <a:br>
              <a:rPr lang="en-US" sz="2300" dirty="0"/>
            </a:br>
            <a:r>
              <a:rPr lang="en-US" sz="2300" dirty="0"/>
              <a:t>challenge</a:t>
            </a:r>
            <a:endParaRPr sz="2300" dirty="0"/>
          </a:p>
        </p:txBody>
      </p:sp>
      <p:sp>
        <p:nvSpPr>
          <p:cNvPr id="246" name="Google Shape;246;g14a6d158b72_0_8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Does the Act Cut Emissions? </a:t>
            </a:r>
            <a:endParaRPr dirty="0"/>
          </a:p>
        </p:txBody>
      </p:sp>
      <p:pic>
        <p:nvPicPr>
          <p:cNvPr id="2" name="Google Shape;187;p28">
            <a:extLst>
              <a:ext uri="{FF2B5EF4-FFF2-40B4-BE49-F238E27FC236}">
                <a16:creationId xmlns:a16="http://schemas.microsoft.com/office/drawing/2014/main" id="{E2D37D50-B244-AE4D-31A6-8DF7BAC11A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846"/>
          <a:stretch/>
        </p:blipFill>
        <p:spPr>
          <a:xfrm>
            <a:off x="4985050" y="1084775"/>
            <a:ext cx="4186425" cy="40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a6d158b72_0_8"/>
          <p:cNvSpPr txBox="1">
            <a:spLocks noGrp="1"/>
          </p:cNvSpPr>
          <p:nvPr>
            <p:ph type="body" idx="1"/>
          </p:nvPr>
        </p:nvSpPr>
        <p:spPr>
          <a:xfrm>
            <a:off x="-12200" y="1087399"/>
            <a:ext cx="5709600" cy="398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Energy efficiency credits &amp;</a:t>
            </a:r>
            <a:br>
              <a:rPr lang="en" sz="2300" dirty="0"/>
            </a:br>
            <a:r>
              <a:rPr lang="en" sz="2300" dirty="0"/>
              <a:t>rebates for government</a:t>
            </a:r>
            <a:br>
              <a:rPr lang="en" sz="2300" dirty="0"/>
            </a:br>
            <a:r>
              <a:rPr lang="en" sz="2300" dirty="0"/>
              <a:t>buildings</a:t>
            </a:r>
            <a:r>
              <a:rPr lang="en" sz="2100" dirty="0"/>
              <a:t> 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 dirty="0"/>
              <a:t>Rebates for zero emissions</a:t>
            </a:r>
            <a:br>
              <a:rPr lang="en" sz="2300" dirty="0"/>
            </a:br>
            <a:r>
              <a:rPr lang="en" sz="2300" dirty="0"/>
              <a:t>garbage trucks and buses </a:t>
            </a:r>
            <a:endParaRPr sz="2300" dirty="0"/>
          </a:p>
        </p:txBody>
      </p:sp>
      <p:sp>
        <p:nvSpPr>
          <p:cNvPr id="246" name="Google Shape;246;g14a6d158b72_0_8"/>
          <p:cNvSpPr txBox="1">
            <a:spLocks noGrp="1"/>
          </p:cNvSpPr>
          <p:nvPr>
            <p:ph type="title"/>
          </p:nvPr>
        </p:nvSpPr>
        <p:spPr>
          <a:xfrm>
            <a:off x="311700" y="2194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 to City Governments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E6C50-65CB-0688-A944-15DAA1164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26" y="1087398"/>
            <a:ext cx="4641973" cy="2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6475"/>
      </p:ext>
    </p:extLst>
  </p:cSld>
  <p:clrMapOvr>
    <a:masterClrMapping/>
  </p:clrMapOvr>
</p:sld>
</file>

<file path=ppt/theme/theme1.xml><?xml version="1.0" encoding="utf-8"?>
<a:theme xmlns:a="http://schemas.openxmlformats.org/drawingml/2006/main" name="CCL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12067</TotalTime>
  <Words>1215</Words>
  <Application>Microsoft Macintosh PowerPoint</Application>
  <PresentationFormat>On-screen Show (16:9)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Source Sans Pro</vt:lpstr>
      <vt:lpstr>Ubuntu</vt:lpstr>
      <vt:lpstr>Bookman Old Style</vt:lpstr>
      <vt:lpstr>Arial</vt:lpstr>
      <vt:lpstr>CCL Theme</vt:lpstr>
      <vt:lpstr>The Inflation Reduction Act</vt:lpstr>
      <vt:lpstr>About Our Speaker</vt:lpstr>
      <vt:lpstr>3 Main Points to learn about:</vt:lpstr>
      <vt:lpstr>A big step forward in the  fight against climate change </vt:lpstr>
      <vt:lpstr>PowerPoint Presentation</vt:lpstr>
      <vt:lpstr>PowerPoint Presentation</vt:lpstr>
      <vt:lpstr>PowerPoint Presentation</vt:lpstr>
      <vt:lpstr>How Does the Act Cut Emissions? </vt:lpstr>
      <vt:lpstr>Aid to City Governments</vt:lpstr>
      <vt:lpstr>Aid to Farmers and Foresters</vt:lpstr>
      <vt:lpstr>Aid to Disadvantaged Communities</vt:lpstr>
      <vt:lpstr>Rewiring America Savings Calculator http://cclusa.org/ira-calc </vt:lpstr>
      <vt:lpstr>A Look at Rewiring America</vt:lpstr>
      <vt:lpstr>What’s Still Left to Do?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Inflation Reduction Act</dc:title>
  <dc:subject/>
  <dc:creator/>
  <cp:keywords/>
  <dc:description/>
  <cp:lastModifiedBy>Robert Morrow</cp:lastModifiedBy>
  <cp:revision>76</cp:revision>
  <cp:lastPrinted>2022-11-13T18:55:13Z</cp:lastPrinted>
  <dcterms:modified xsi:type="dcterms:W3CDTF">2022-11-16T20:45:45Z</dcterms:modified>
  <cp:category/>
</cp:coreProperties>
</file>